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02" r:id="rId2"/>
    <p:sldId id="483" r:id="rId3"/>
    <p:sldId id="487" r:id="rId4"/>
    <p:sldId id="486" r:id="rId5"/>
    <p:sldId id="488" r:id="rId6"/>
    <p:sldId id="495" r:id="rId7"/>
    <p:sldId id="489" r:id="rId8"/>
    <p:sldId id="490" r:id="rId9"/>
    <p:sldId id="491" r:id="rId10"/>
    <p:sldId id="492" r:id="rId11"/>
    <p:sldId id="498" r:id="rId12"/>
    <p:sldId id="493" r:id="rId13"/>
    <p:sldId id="494" r:id="rId14"/>
    <p:sldId id="496" r:id="rId15"/>
    <p:sldId id="497" r:id="rId16"/>
    <p:sldId id="499" r:id="rId17"/>
    <p:sldId id="500" r:id="rId18"/>
    <p:sldId id="501" r:id="rId19"/>
    <p:sldId id="485" r:id="rId20"/>
    <p:sldId id="502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1pPr>
    <a:lvl2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2pPr>
    <a:lvl3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3pPr>
    <a:lvl4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4pPr>
    <a:lvl5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5pPr>
    <a:lvl6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6pPr>
    <a:lvl7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7pPr>
    <a:lvl8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8pPr>
    <a:lvl9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19"/>
    <p:restoredTop sz="94954"/>
  </p:normalViewPr>
  <p:slideViewPr>
    <p:cSldViewPr snapToGrid="0" snapToObjects="1">
      <p:cViewPr>
        <p:scale>
          <a:sx n="100" d="100"/>
          <a:sy n="100" d="100"/>
        </p:scale>
        <p:origin x="1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rgbClr val="FFFFFF"/>
            </a:gs>
            <a:gs pos="100000">
              <a:srgbClr val="618F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185" y="-2"/>
            <a:ext cx="2206894" cy="882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1950"/>
          <a:stretch>
            <a:fillRect/>
          </a:stretch>
        </p:blipFill>
        <p:spPr>
          <a:xfrm>
            <a:off x="-1" y="-2"/>
            <a:ext cx="1126526" cy="88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342" y="8864143"/>
            <a:ext cx="368767" cy="351999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27745" y="8041453"/>
            <a:ext cx="340516" cy="32743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defTabSz="1300480">
              <a:spcBef>
                <a:spcPts val="1000"/>
              </a:spcBef>
              <a:buSzTx/>
              <a:buNone/>
              <a:defRPr sz="3400" b="1">
                <a:solidFill>
                  <a:schemeClr val="accent1">
                    <a:lumOff val="12500"/>
                  </a:schemeClr>
                </a:solidFill>
                <a:effectLst>
                  <a:outerShdw blurRad="12700" dist="63500" dir="18900000" rotWithShape="0">
                    <a:srgbClr val="D6D5D5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6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8048"/>
            <a:ext cx="13004800" cy="13004800"/>
          </a:xfrm>
          <a:prstGeom prst="rect">
            <a:avLst/>
          </a:prstGeom>
        </p:spPr>
      </p:pic>
      <p:sp>
        <p:nvSpPr>
          <p:cNvPr id="172" name="SALT Transient Program…"/>
          <p:cNvSpPr txBox="1"/>
          <p:nvPr/>
        </p:nvSpPr>
        <p:spPr>
          <a:xfrm>
            <a:off x="963571" y="683776"/>
            <a:ext cx="10864940" cy="45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Autofit/>
          </a:bodyPr>
          <a:lstStyle/>
          <a:p>
            <a:pPr lvl="1" algn="ctr"/>
            <a:r>
              <a:rPr dirty="0">
                <a:solidFill>
                  <a:srgbClr val="0070C0"/>
                </a:solidFill>
              </a:rPr>
              <a:t>South African Astronomical Observatory</a:t>
            </a:r>
          </a:p>
          <a:p>
            <a:pPr lvl="1" algn="ctr"/>
            <a:r>
              <a:rPr lang="en-US" dirty="0" smtClean="0">
                <a:solidFill>
                  <a:srgbClr val="0070C0"/>
                </a:solidFill>
              </a:rPr>
              <a:t>The IO </a:t>
            </a:r>
            <a:r>
              <a:rPr lang="en-US" dirty="0" err="1" smtClean="0">
                <a:solidFill>
                  <a:srgbClr val="0070C0"/>
                </a:solidFill>
              </a:rPr>
              <a:t>programme</a:t>
            </a:r>
            <a:endParaRPr lang="en-US" dirty="0">
              <a:solidFill>
                <a:srgbClr val="0070C0"/>
              </a:solidFill>
            </a:endParaRPr>
          </a:p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rgbClr val="0070C0"/>
                </a:solidFill>
              </a:rPr>
              <a:t>Sprint #25 Review</a:t>
            </a:r>
          </a:p>
          <a:p>
            <a:pPr lvl="1" algn="ctr"/>
            <a:endParaRPr lang="en-US" dirty="0" smtClean="0">
              <a:solidFill>
                <a:srgbClr val="0070C0"/>
              </a:solidFill>
            </a:endParaRPr>
          </a:p>
          <a:p>
            <a:pPr lvl="1" algn="ctr"/>
            <a:endParaRPr lang="en-US" dirty="0">
              <a:solidFill>
                <a:srgbClr val="0070C0"/>
              </a:solidFill>
            </a:endParaRPr>
          </a:p>
          <a:p>
            <a:pPr lvl="1" algn="ctr"/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effectLst/>
              </a:rPr>
              <a:t>The IO Team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303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2374" y="339265"/>
            <a:ext cx="355642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Pre-Flight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" y="1222598"/>
            <a:ext cx="10058400" cy="3298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15" y="4675029"/>
            <a:ext cx="6605609" cy="4954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" y="4675030"/>
            <a:ext cx="4111223" cy="498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88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636" y="274870"/>
            <a:ext cx="7794763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DAY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scheduling flats with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01" y="1381840"/>
            <a:ext cx="987601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3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636" y="274870"/>
            <a:ext cx="7794763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DAY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scheduling flats with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2" y="1743836"/>
            <a:ext cx="7725000" cy="312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546" y="6455261"/>
            <a:ext cx="12492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effectLst/>
                <a:latin typeface="Arial" charset="0"/>
              </a:rPr>
              <a:t>model is trained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on data collected over several months and sorted by cloud cover percentages (GOOD: 0-20%, MARGINAL: 20-40%, BAD: 40-100%). </a:t>
            </a: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The model was trained via Google’s Teachable Machines, then implemented in Python using </a:t>
            </a:r>
            <a:r>
              <a:rPr lang="en-US" sz="2400" b="0" dirty="0" err="1">
                <a:solidFill>
                  <a:schemeClr val="tx2"/>
                </a:solidFill>
                <a:effectLst/>
                <a:latin typeface="Arial" charset="0"/>
              </a:rPr>
              <a:t>Keras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 (an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open-source deep learning library written in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Python). </a:t>
            </a: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endParaRPr lang="en-US" sz="2400" b="0" dirty="0" smtClean="0">
              <a:solidFill>
                <a:schemeClr val="tx2"/>
              </a:solidFill>
              <a:effectLst/>
              <a:latin typeface="Arial" charset="0"/>
            </a:endParaRPr>
          </a:p>
          <a:p>
            <a:pPr marL="742950" indent="-285750" algn="just">
              <a:spcBef>
                <a:spcPts val="0"/>
              </a:spcBef>
              <a:buFont typeface="Arial" charset="0"/>
              <a:buChar char="•"/>
            </a:pPr>
            <a:r>
              <a:rPr lang="en-US" sz="2400" b="0" dirty="0" smtClean="0">
                <a:solidFill>
                  <a:schemeClr val="tx2"/>
                </a:solidFill>
                <a:effectLst/>
                <a:latin typeface="Arial" charset="0"/>
              </a:rPr>
              <a:t>Image is also verified </a:t>
            </a:r>
            <a:r>
              <a:rPr lang="en-US" sz="2400" b="0" dirty="0">
                <a:solidFill>
                  <a:schemeClr val="tx2"/>
                </a:solidFill>
                <a:effectLst/>
                <a:latin typeface="Arial" charset="0"/>
              </a:rPr>
              <a:t>using computer vision of timestamps embedded within the image). </a:t>
            </a:r>
            <a:endParaRPr lang="en-US" sz="2400" b="0" dirty="0">
              <a:solidFill>
                <a:schemeClr val="tx2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99" y="3185196"/>
            <a:ext cx="60452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53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43" y="2498502"/>
            <a:ext cx="6477044" cy="69826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3636" y="274870"/>
            <a:ext cx="8203528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NIGHT images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determining cloud coverage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768"/>
            <a:ext cx="6976582" cy="43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168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8305" y="3621698"/>
            <a:ext cx="1139207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A unified 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system to 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log and </a:t>
            </a:r>
            <a:r>
              <a:rPr lang="en-US" sz="2800" dirty="0" err="1" smtClean="0">
                <a:solidFill>
                  <a:schemeClr val="tx2"/>
                </a:solidFill>
                <a:effectLst/>
                <a:latin typeface="Merriweather" charset="0"/>
              </a:rPr>
              <a:t>analyse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 telemetry from all instruments and telescopes:</a:t>
            </a:r>
            <a:endParaRPr lang="en-US" sz="2800" dirty="0" smtClean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T</a:t>
            </a:r>
            <a:r>
              <a:rPr lang="en-US" sz="2800" dirty="0" smtClean="0">
                <a:effectLst/>
                <a:latin typeface="Merriweather" charset="0"/>
              </a:rPr>
              <a:t>o perform health-checks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</a:t>
            </a:r>
            <a:r>
              <a:rPr lang="en-US" sz="2800" dirty="0" smtClean="0">
                <a:effectLst/>
                <a:latin typeface="Merriweather" charset="0"/>
              </a:rPr>
              <a:t>redict </a:t>
            </a:r>
            <a:r>
              <a:rPr lang="en-US" sz="2800" dirty="0">
                <a:effectLst/>
                <a:latin typeface="Merriweather" charset="0"/>
              </a:rPr>
              <a:t>necessary maintenance in </a:t>
            </a:r>
            <a:r>
              <a:rPr lang="en-US" sz="2800" dirty="0" smtClean="0">
                <a:effectLst/>
                <a:latin typeface="Merriweather" charset="0"/>
              </a:rPr>
              <a:t>advance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Produce advanced data products </a:t>
            </a:r>
            <a:endParaRPr lang="en-US" sz="28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305" y="6677412"/>
            <a:ext cx="1139207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Requires: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Logging of telemetry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Database design and implementation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AI tools</a:t>
            </a:r>
          </a:p>
        </p:txBody>
      </p:sp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242" y="1223111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94" y="4281510"/>
            <a:ext cx="5092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558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6" y="233176"/>
            <a:ext cx="4624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Alerts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6870" y="936023"/>
            <a:ext cx="5982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A unified 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system to </a:t>
            </a:r>
            <a:r>
              <a:rPr lang="en-US" sz="2800" smtClean="0">
                <a:solidFill>
                  <a:schemeClr val="tx2"/>
                </a:solidFill>
                <a:effectLst/>
                <a:latin typeface="Merriweather" charset="0"/>
              </a:rPr>
              <a:t>alert:</a:t>
            </a:r>
            <a:endParaRPr lang="en-US" sz="2800" dirty="0" smtClean="0">
              <a:solidFill>
                <a:schemeClr val="tx2"/>
              </a:solidFill>
              <a:effectLst/>
              <a:latin typeface="Merriweath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59" y="7817798"/>
            <a:ext cx="10058400" cy="1745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55" y="922074"/>
            <a:ext cx="4297747" cy="6752822"/>
          </a:xfrm>
          <a:prstGeom prst="rect">
            <a:avLst/>
          </a:prstGeom>
        </p:spPr>
      </p:pic>
      <p:pic>
        <p:nvPicPr>
          <p:cNvPr id="7" name="Lesedi.jpg" descr="Lesed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952" y="1590518"/>
            <a:ext cx="3654411" cy="6096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94" y="6040685"/>
            <a:ext cx="3156885" cy="1645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71" y="4250027"/>
            <a:ext cx="3110907" cy="16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89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3954" y="208862"/>
            <a:ext cx="9962023" cy="1328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74inch+SHOCNWONDER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via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OCS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74inch_crp.jpg" descr="74inch_cr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322" y="1769453"/>
            <a:ext cx="5692316" cy="732303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6284965" y="1769453"/>
            <a:ext cx="6253407" cy="779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Testing/fine tuning: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Submit requests via OCS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74inch polls OCS for schedule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74inch executes OCS requests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Point to target RA, Dec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Perform WCS on live image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Fine pointing to magic pixel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Auto focus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Start guiding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Perform observations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effectLst/>
              <a:latin typeface="Merriweather" charset="0"/>
            </a:endParaRPr>
          </a:p>
          <a:p>
            <a:r>
              <a:rPr lang="en-US" sz="2800" dirty="0" err="1" smtClean="0">
                <a:solidFill>
                  <a:schemeClr val="tx2"/>
                </a:solidFill>
                <a:effectLst/>
                <a:latin typeface="Merriweather" charset="0"/>
              </a:rPr>
              <a:t>Todo</a:t>
            </a:r>
            <a:r>
              <a:rPr lang="en-US" sz="2800" dirty="0" smtClean="0">
                <a:solidFill>
                  <a:schemeClr val="tx2"/>
                </a:solidFill>
                <a:effectLst/>
                <a:latin typeface="Merriweather" charset="0"/>
              </a:rPr>
              <a:t>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effectLst/>
                <a:latin typeface="Merriweather" charset="0"/>
              </a:rPr>
              <a:t>LCU for weather override </a:t>
            </a:r>
            <a:r>
              <a:rPr lang="en-US" sz="2800" dirty="0" err="1" smtClean="0">
                <a:effectLst/>
                <a:latin typeface="Merriweather" charset="0"/>
              </a:rPr>
              <a:t>etc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effectLst/>
              <a:latin typeface="Merriweath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17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1245" y="337651"/>
            <a:ext cx="4774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</a:t>
            </a:r>
            <a:r>
              <a:rPr lang="en-US" sz="1836" b="0" dirty="0" smtClean="0">
                <a:effectLst/>
                <a:sym typeface="Arial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data archive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983982"/>
            <a:ext cx="12755727" cy="76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9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3803" y="363408"/>
            <a:ext cx="1001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New partnership with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Hartree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UK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425" y="2057639"/>
            <a:ext cx="113148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The </a:t>
            </a:r>
            <a:r>
              <a:rPr lang="en-US" sz="2000" dirty="0" err="1">
                <a:solidFill>
                  <a:schemeClr val="tx2"/>
                </a:solidFill>
              </a:rPr>
              <a:t>Hartree</a:t>
            </a:r>
            <a:r>
              <a:rPr lang="en-US" sz="2000" dirty="0">
                <a:solidFill>
                  <a:schemeClr val="tx2"/>
                </a:solidFill>
              </a:rPr>
              <a:t> Centre, 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Operates under the Science and Technology Facilities Council (STFC), which is part of UK Research and Innovation (UKRI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established </a:t>
            </a:r>
            <a:r>
              <a:rPr lang="en-US" sz="2000" dirty="0">
                <a:solidFill>
                  <a:schemeClr val="tx2"/>
                </a:solidFill>
              </a:rPr>
              <a:t>in 2012, </a:t>
            </a:r>
            <a:r>
              <a:rPr lang="en-US" sz="2000" dirty="0" smtClean="0">
                <a:solidFill>
                  <a:schemeClr val="tx2"/>
                </a:solidFill>
              </a:rPr>
              <a:t>is </a:t>
            </a:r>
            <a:r>
              <a:rPr lang="en-US" sz="2000" dirty="0">
                <a:solidFill>
                  <a:schemeClr val="tx2"/>
                </a:solidFill>
              </a:rPr>
              <a:t>a UK-based research facility specializing </a:t>
            </a:r>
            <a:r>
              <a:rPr lang="en-US" sz="2000" dirty="0" smtClean="0">
                <a:solidFill>
                  <a:schemeClr val="tx2"/>
                </a:solidFill>
              </a:rPr>
              <a:t>in:</a:t>
            </a:r>
          </a:p>
          <a:p>
            <a:pPr marL="558900" lvl="6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high-performance </a:t>
            </a:r>
            <a:r>
              <a:rPr lang="en-US" sz="2000" dirty="0">
                <a:solidFill>
                  <a:schemeClr val="tx2"/>
                </a:solidFill>
              </a:rPr>
              <a:t>computing (HPC),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58900" lvl="3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data </a:t>
            </a:r>
            <a:r>
              <a:rPr lang="en-US" sz="2000" dirty="0">
                <a:solidFill>
                  <a:schemeClr val="tx2"/>
                </a:solidFill>
              </a:rPr>
              <a:t>analytics,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58900" lvl="3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and </a:t>
            </a:r>
            <a:r>
              <a:rPr lang="en-US" sz="2000" dirty="0">
                <a:solidFill>
                  <a:schemeClr val="tx2"/>
                </a:solidFill>
              </a:rPr>
              <a:t>artificial intelligence (AI).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New partnership: NRF – UK Science Technology Research Council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38" y="6262100"/>
            <a:ext cx="6017437" cy="2379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85" y="6262101"/>
            <a:ext cx="56134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84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5548" y="-4278684"/>
            <a:ext cx="9737929" cy="18326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9226" y="2070948"/>
            <a:ext cx="4069724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Automation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8950" y="836208"/>
            <a:ext cx="2088525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Science 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4129" y="3600011"/>
            <a:ext cx="1659228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AI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6845" y="2070948"/>
            <a:ext cx="4069724" cy="863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Telemetry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553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947951"/>
            <a:ext cx="12428113" cy="7155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Vision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Submit observation requests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at any time✅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Science on any time scale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from Sutherland, Cape Town or anywhere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manually, queue or service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Respond to alerts, computer generated requests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Automate from science idea –&gt; data acquisition -&gt; publication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⏳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Enhance our national and international partnerships ✅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Coordinated science across telescopes in the era of multi-messenger astronomy ✅</a:t>
            </a: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Advance SAAO into the 4IR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⏳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accent1">
                  <a:lumOff val="12500"/>
                </a:schemeClr>
              </a:solidFill>
              <a:effectLst>
                <a:outerShdw blurRad="12700" dist="63500" dir="18900000" rotWithShape="0">
                  <a:srgbClr val="D6D5D5"/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9137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8048"/>
            <a:ext cx="13004800" cy="130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639" y="1000791"/>
            <a:ext cx="12428113" cy="705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Summary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Configuration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Google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NotebookLM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 for User interface to doc</a:t>
            </a:r>
          </a:p>
          <a:p>
            <a:pPr marL="49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IO docs</a:t>
            </a:r>
          </a:p>
          <a:p>
            <a:pPr marL="49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Topswiki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Observing Logs for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DAY images for scheduling flats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of ATLAS All-Sky Night Images for Determining Cloud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Coverage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of 74inch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+ SHOCNWONDER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via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OCS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data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archive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Telemetry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New partnership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Hartree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Institute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UK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0864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1000791"/>
            <a:ext cx="12428113" cy="705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Summary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Configuration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Google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NotebookLM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</a:rPr>
              <a:t> for User interface to doc</a:t>
            </a:r>
          </a:p>
          <a:p>
            <a:pPr marL="49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IO docs</a:t>
            </a:r>
          </a:p>
          <a:p>
            <a:pPr marL="49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Topswiki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Observing Logs for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of ATLAS all-sky DAY images for scheduling flats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Analysis of ATLAS All-Sky Night Images for Determining Cloud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Coverage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of 74inch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+ SHOCNWONDER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via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OCS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data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archive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Telemetry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Alerts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Project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New partnership with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Hartree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Institute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UK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1254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2356818"/>
            <a:ext cx="10058400" cy="6714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3563" y="564023"/>
            <a:ext cx="765369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</a:t>
            </a:r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Management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031" y="1160332"/>
            <a:ext cx="65024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IO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docs,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Topswiki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googledocs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r-IN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2298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676775"/>
            <a:ext cx="7620000" cy="507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4" y="0"/>
            <a:ext cx="6868911" cy="54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48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" y="101600"/>
            <a:ext cx="12834603" cy="94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14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450" y="249113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83" y="4636394"/>
            <a:ext cx="9195765" cy="475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221"/>
            <a:ext cx="6310648" cy="43236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465193" y="2747836"/>
            <a:ext cx="2376000" cy="188855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580230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4993" y="274870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76" y="810401"/>
            <a:ext cx="7907879" cy="409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0" y="5843789"/>
            <a:ext cx="7416800" cy="3797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872766" y="4901576"/>
            <a:ext cx="0" cy="94221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53497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0" y="1680112"/>
            <a:ext cx="10058400" cy="6936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993" y="274870"/>
            <a:ext cx="94346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Analysing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Observing Logs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Mookodi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Lesedi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4218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40B9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40398</TotalTime>
  <Words>514</Words>
  <Application>Microsoft Macintosh PowerPoint</Application>
  <PresentationFormat>Custom</PresentationFormat>
  <Paragraphs>104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Merriweather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Potter</cp:lastModifiedBy>
  <cp:revision>336</cp:revision>
  <dcterms:modified xsi:type="dcterms:W3CDTF">2024-12-06T11:25:41Z</dcterms:modified>
</cp:coreProperties>
</file>